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10287000" cx="18288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Josefi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6" roundtripDataSignature="AMtx7mhgBxYuVXHvTce4g5s13pUyz7++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600B7D-A2E3-4E47-A6C1-841A8A3531EC}">
  <a:tblStyle styleId="{D1600B7D-A2E3-4E47-A6C1-841A8A3531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Josefin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JosefinSans-italic.fntdata"/><Relationship Id="rId63" Type="http://schemas.openxmlformats.org/officeDocument/2006/relationships/font" Target="fonts/JosefinSans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Josefi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5.xml"/><Relationship Id="rId55" Type="http://schemas.openxmlformats.org/officeDocument/2006/relationships/font" Target="fonts/Lato-bold.fntdata"/><Relationship Id="rId10" Type="http://schemas.openxmlformats.org/officeDocument/2006/relationships/slide" Target="slides/slide4.xml"/><Relationship Id="rId54" Type="http://schemas.openxmlformats.org/officeDocument/2006/relationships/font" Target="fonts/Lato-regular.fntdata"/><Relationship Id="rId13" Type="http://schemas.openxmlformats.org/officeDocument/2006/relationships/slide" Target="slides/slide7.xml"/><Relationship Id="rId57" Type="http://schemas.openxmlformats.org/officeDocument/2006/relationships/font" Target="fonts/Lato-boldItalic.fntdata"/><Relationship Id="rId12" Type="http://schemas.openxmlformats.org/officeDocument/2006/relationships/slide" Target="slides/slide6.xml"/><Relationship Id="rId56" Type="http://schemas.openxmlformats.org/officeDocument/2006/relationships/font" Target="fonts/Lato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aca2d9a9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16aca2d9a95_1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d4bb4a81c_2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d4bb4a81c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d4bb4a81c_2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6d4bb4a81c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d934d2ed8_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d934d2ed8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d4bb4a81c_2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d4bb4a81c_2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d4bb4a81c_2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d4bb4a81c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d4bb4a81c_2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d4bb4a81c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d4bb4a81c_2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d4bb4a81c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6d934d2ed8_7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6d934d2ed8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d934d2ed8_7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d934d2ed8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d934d2ed8_7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6d934d2ed8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d4bb4a81c_2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6d4bb4a81c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d4bb4a81c_2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d4bb4a81c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d4bb4a81c_2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6d4bb4a81c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d4bb4a81c_2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6d4bb4a81c_2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d934d2ed8_7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6d934d2ed8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d4bb4a81c_2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d4bb4a81c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d4bb4a81c_2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d4bb4a81c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6d4bb4a81c_2_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6d4bb4a81c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d4bb4a81c_2_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d4bb4a81c_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6d4bb4a81c_2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6d4bb4a81c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d4bb4a81c_2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d4bb4a81c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6d4bb4a81c_2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6d4bb4a81c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d4bb4a81c_2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d4bb4a81c_2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6d4bb4a81c_2_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6d4bb4a81c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d4bb4a81c_2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6d4bb4a81c_2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6d4bb4a81c_2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6d4bb4a81c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d4bb4a81c_2_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6d4bb4a81c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d4bb4a81c_2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6d4bb4a81c_2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d4bb4a81c_2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d4bb4a81c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aca2d9a9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16aca2d9a95_1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6d4bb4a81c_2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6d4bb4a81c_2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007915d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17007915dd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d4bb4a81c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6d4bb4a81c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aca2d9a9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16aca2d9a9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d4bb4a81c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16d4bb4a81c_5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6aca2d9a95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6aca2d9a9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aca2d9a9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6aca2d9a95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d4bb4a81c_2_12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16d4bb4a81c_2_12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12" name="Google Shape;12;g16d4bb4a81c_2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16d4bb4a81c_2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16d4bb4a81c_2_12"/>
          <p:cNvSpPr txBox="1"/>
          <p:nvPr>
            <p:ph type="ctrTitle"/>
          </p:nvPr>
        </p:nvSpPr>
        <p:spPr>
          <a:xfrm>
            <a:off x="1458900" y="2644900"/>
            <a:ext cx="15376200" cy="33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5" name="Google Shape;15;g16d4bb4a81c_2_12"/>
          <p:cNvSpPr txBox="1"/>
          <p:nvPr>
            <p:ph idx="1" type="subTitle"/>
          </p:nvPr>
        </p:nvSpPr>
        <p:spPr>
          <a:xfrm>
            <a:off x="1459255" y="6345800"/>
            <a:ext cx="15376200" cy="108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6" name="Google Shape;16;g16d4bb4a81c_2_12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6d4bb4a81c_2_76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75" name="Google Shape;75;g16d4bb4a81c_2_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6d4bb4a81c_2_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16d4bb4a81c_2_76"/>
          <p:cNvSpPr txBox="1"/>
          <p:nvPr>
            <p:ph hasCustomPrompt="1" type="title"/>
          </p:nvPr>
        </p:nvSpPr>
        <p:spPr>
          <a:xfrm>
            <a:off x="1458900" y="1467900"/>
            <a:ext cx="15376800" cy="248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6d4bb4a81c_2_76"/>
          <p:cNvSpPr txBox="1"/>
          <p:nvPr>
            <p:ph idx="1" type="body"/>
          </p:nvPr>
        </p:nvSpPr>
        <p:spPr>
          <a:xfrm>
            <a:off x="1458900" y="4545776"/>
            <a:ext cx="15376800" cy="316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16d4bb4a81c_2_76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d4bb4a81c_2_83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16d4bb4a81c_2_20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19" name="Google Shape;19;g16d4bb4a81c_2_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6d4bb4a81c_2_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16d4bb4a81c_2_20"/>
          <p:cNvSpPr txBox="1"/>
          <p:nvPr>
            <p:ph type="title"/>
          </p:nvPr>
        </p:nvSpPr>
        <p:spPr>
          <a:xfrm>
            <a:off x="1458900" y="2644900"/>
            <a:ext cx="15376800" cy="303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16d4bb4a81c_2_20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6d4bb4a81c_2_26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16d4bb4a81c_2_26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26" name="Google Shape;26;g16d4bb4a81c_2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6d4bb4a81c_2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16d4bb4a81c_2_26"/>
          <p:cNvSpPr txBox="1"/>
          <p:nvPr>
            <p:ph type="title"/>
          </p:nvPr>
        </p:nvSpPr>
        <p:spPr>
          <a:xfrm>
            <a:off x="1458900" y="2637300"/>
            <a:ext cx="153774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g16d4bb4a81c_2_26"/>
          <p:cNvSpPr txBox="1"/>
          <p:nvPr>
            <p:ph idx="1" type="body"/>
          </p:nvPr>
        </p:nvSpPr>
        <p:spPr>
          <a:xfrm>
            <a:off x="1458900" y="4157750"/>
            <a:ext cx="153774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0" name="Google Shape;30;g16d4bb4a81c_2_26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6d4bb4a81c_2_34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16d4bb4a81c_2_3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4" name="Google Shape;34;g16d4bb4a81c_2_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6d4bb4a81c_2_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16d4bb4a81c_2_34"/>
          <p:cNvSpPr txBox="1"/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g16d4bb4a81c_2_34"/>
          <p:cNvSpPr txBox="1"/>
          <p:nvPr>
            <p:ph idx="1" type="body"/>
          </p:nvPr>
        </p:nvSpPr>
        <p:spPr>
          <a:xfrm>
            <a:off x="1458650" y="4157750"/>
            <a:ext cx="75486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8" name="Google Shape;38;g16d4bb4a81c_2_34"/>
          <p:cNvSpPr txBox="1"/>
          <p:nvPr>
            <p:ph idx="2" type="body"/>
          </p:nvPr>
        </p:nvSpPr>
        <p:spPr>
          <a:xfrm>
            <a:off x="9287207" y="4157750"/>
            <a:ext cx="75486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9" name="Google Shape;39;g16d4bb4a81c_2_34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6d4bb4a81c_2_43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16d4bb4a81c_2_43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43" name="Google Shape;43;g16d4bb4a81c_2_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16d4bb4a81c_2_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16d4bb4a81c_2_43"/>
          <p:cNvSpPr txBox="1"/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g16d4bb4a81c_2_43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6d4bb4a81c_2_50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16d4bb4a81c_2_50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50" name="Google Shape;50;g16d4bb4a81c_2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16d4bb4a81c_2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16d4bb4a81c_2_50"/>
          <p:cNvSpPr txBox="1"/>
          <p:nvPr>
            <p:ph type="title"/>
          </p:nvPr>
        </p:nvSpPr>
        <p:spPr>
          <a:xfrm>
            <a:off x="1460000" y="2637300"/>
            <a:ext cx="6601800" cy="27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16d4bb4a81c_2_50"/>
          <p:cNvSpPr txBox="1"/>
          <p:nvPr>
            <p:ph idx="1" type="body"/>
          </p:nvPr>
        </p:nvSpPr>
        <p:spPr>
          <a:xfrm>
            <a:off x="1442450" y="5563450"/>
            <a:ext cx="6601800" cy="3195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4" name="Google Shape;54;g16d4bb4a81c_2_50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6d4bb4a81c_2_58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57" name="Google Shape;57;g16d4bb4a81c_2_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16d4bb4a81c_2_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16d4bb4a81c_2_58"/>
          <p:cNvSpPr txBox="1"/>
          <p:nvPr>
            <p:ph type="title"/>
          </p:nvPr>
        </p:nvSpPr>
        <p:spPr>
          <a:xfrm>
            <a:off x="1458900" y="1728600"/>
            <a:ext cx="14042400" cy="597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6d4bb4a81c_2_58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d4bb4a81c_2_64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16d4bb4a81c_2_6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64" name="Google Shape;64;g16d4bb4a81c_2_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16d4bb4a81c_2_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16d4bb4a81c_2_64"/>
          <p:cNvSpPr txBox="1"/>
          <p:nvPr>
            <p:ph type="title"/>
          </p:nvPr>
        </p:nvSpPr>
        <p:spPr>
          <a:xfrm>
            <a:off x="1460000" y="2637300"/>
            <a:ext cx="6601800" cy="337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g16d4bb4a81c_2_64"/>
          <p:cNvSpPr txBox="1"/>
          <p:nvPr>
            <p:ph idx="1" type="subTitle"/>
          </p:nvPr>
        </p:nvSpPr>
        <p:spPr>
          <a:xfrm>
            <a:off x="1449900" y="6323050"/>
            <a:ext cx="6601800" cy="151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8" name="Google Shape;68;g16d4bb4a81c_2_64"/>
          <p:cNvSpPr txBox="1"/>
          <p:nvPr>
            <p:ph idx="2" type="body"/>
          </p:nvPr>
        </p:nvSpPr>
        <p:spPr>
          <a:xfrm>
            <a:off x="10348450" y="2705250"/>
            <a:ext cx="6748800" cy="6051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9" name="Google Shape;69;g16d4bb4a81c_2_64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d4bb4a81c_2_73"/>
          <p:cNvSpPr txBox="1"/>
          <p:nvPr>
            <p:ph idx="1" type="body"/>
          </p:nvPr>
        </p:nvSpPr>
        <p:spPr>
          <a:xfrm>
            <a:off x="1449900" y="8745102"/>
            <a:ext cx="15394800" cy="921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72" name="Google Shape;72;g16d4bb4a81c_2_73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6d4bb4a81c_2_8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16d4bb4a81c_2_8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Lato"/>
              <a:buChar char="●"/>
              <a:defRPr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6d4bb4a81c_2_8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834" y="-1921745"/>
            <a:ext cx="6755642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3834" y="1790711"/>
            <a:ext cx="1194327" cy="258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095190" y="2021154"/>
            <a:ext cx="5357753" cy="559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947148" y="1264426"/>
            <a:ext cx="3144039" cy="24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72" y="5005800"/>
            <a:ext cx="1894295" cy="4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1803" y="7612736"/>
            <a:ext cx="3486358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9042216" y="3138469"/>
            <a:ext cx="8217084" cy="4474267"/>
            <a:chOff x="0" y="123825"/>
            <a:chExt cx="10956112" cy="596569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23825"/>
              <a:ext cx="10956000" cy="499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1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1" i="0" lang="en-US" sz="8000" u="none" cap="none" strike="noStrike">
                  <a:solidFill>
                    <a:srgbClr val="F7B4A7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INSURANCE MANAGEMENT SYSTEM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5328362"/>
              <a:ext cx="10956112" cy="7611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6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9144000" y="7724775"/>
            <a:ext cx="821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Group - 4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B4A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6aca2d9a95_1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59" y="659727"/>
            <a:ext cx="1783555" cy="73794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6aca2d9a95_1_205"/>
          <p:cNvSpPr txBox="1"/>
          <p:nvPr/>
        </p:nvSpPr>
        <p:spPr>
          <a:xfrm>
            <a:off x="2485247" y="823607"/>
            <a:ext cx="95694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9"/>
              <a:buFont typeface="Arial"/>
              <a:buNone/>
            </a:pPr>
            <a:r>
              <a:rPr b="1" lang="en-US" sz="80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Future Scope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16aca2d9a95_1_205"/>
          <p:cNvCxnSpPr>
            <a:stCxn id="202" idx="4"/>
            <a:endCxn id="202" idx="4"/>
          </p:cNvCxnSpPr>
          <p:nvPr/>
        </p:nvCxnSpPr>
        <p:spPr>
          <a:xfrm>
            <a:off x="8683825" y="32845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g16aca2d9a95_1_205"/>
          <p:cNvSpPr txBox="1"/>
          <p:nvPr/>
        </p:nvSpPr>
        <p:spPr>
          <a:xfrm>
            <a:off x="1488100" y="2462775"/>
            <a:ext cx="15272100" cy="6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With minor changes such as incorporation of staff portal this application can be of great use to any insurance company</a:t>
            </a:r>
            <a:endParaRPr b="1" sz="4205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the system can be used by the insurance company to keep record of policy, insurance detail, departments and various branches.</a:t>
            </a:r>
            <a:endParaRPr b="1" sz="4205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thus, depending on future requirements the web application can be upgraded accordingly</a:t>
            </a:r>
            <a:endParaRPr b="1" sz="4205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82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6d4bb4a81c_2_301"/>
          <p:cNvPicPr preferRelativeResize="0"/>
          <p:nvPr/>
        </p:nvPicPr>
        <p:blipFill rotWithShape="1">
          <a:blip r:embed="rId3">
            <a:alphaModFix/>
          </a:blip>
          <a:srcRect b="0" l="0" r="0" t="9510"/>
          <a:stretch/>
        </p:blipFill>
        <p:spPr>
          <a:xfrm>
            <a:off x="-54675" y="1329000"/>
            <a:ext cx="18288000" cy="89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6d4bb4a81c_2_301"/>
          <p:cNvSpPr txBox="1"/>
          <p:nvPr>
            <p:ph type="ctrTitle"/>
          </p:nvPr>
        </p:nvSpPr>
        <p:spPr>
          <a:xfrm>
            <a:off x="1401225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HOME</a:t>
            </a:r>
            <a:endParaRPr sz="5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6d4bb4a81c_2_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86" y="1273700"/>
            <a:ext cx="15935827" cy="87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6d4bb4a81c_2_418"/>
          <p:cNvSpPr txBox="1"/>
          <p:nvPr>
            <p:ph idx="4294967295" type="ctrTitle"/>
          </p:nvPr>
        </p:nvSpPr>
        <p:spPr>
          <a:xfrm>
            <a:off x="1553625" y="15240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ADMIN LOGIN</a:t>
            </a:r>
            <a:endParaRPr sz="4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6d934d2ed8_7_2"/>
          <p:cNvSpPr txBox="1"/>
          <p:nvPr>
            <p:ph type="ctrTitle"/>
          </p:nvPr>
        </p:nvSpPr>
        <p:spPr>
          <a:xfrm>
            <a:off x="1401225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ADMIN HOME</a:t>
            </a:r>
            <a:endParaRPr sz="4600"/>
          </a:p>
        </p:txBody>
      </p:sp>
      <p:sp>
        <p:nvSpPr>
          <p:cNvPr id="221" name="Google Shape;221;g16d934d2ed8_7_2"/>
          <p:cNvSpPr txBox="1"/>
          <p:nvPr>
            <p:ph idx="1" type="subTitle"/>
          </p:nvPr>
        </p:nvSpPr>
        <p:spPr>
          <a:xfrm>
            <a:off x="1459255" y="6345800"/>
            <a:ext cx="15376200" cy="108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g16d934d2ed8_7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1571000"/>
            <a:ext cx="17900802" cy="8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6d4bb4a81c_2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650"/>
            <a:ext cx="17983200" cy="860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6d4bb4a81c_2_325"/>
          <p:cNvSpPr txBox="1"/>
          <p:nvPr>
            <p:ph idx="4294967295" type="ctrTitle"/>
          </p:nvPr>
        </p:nvSpPr>
        <p:spPr>
          <a:xfrm>
            <a:off x="1455900" y="107175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ADD CATEGORY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6d4bb4a81c_2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5" y="1356650"/>
            <a:ext cx="18024326" cy="86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6d4bb4a81c_2_328"/>
          <p:cNvSpPr txBox="1"/>
          <p:nvPr>
            <p:ph idx="4294967295" type="ctrTitle"/>
          </p:nvPr>
        </p:nvSpPr>
        <p:spPr>
          <a:xfrm>
            <a:off x="1435338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LIST CATEGORY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16d4bb4a81c_2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4925"/>
            <a:ext cx="17983202" cy="85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6d4bb4a81c_2_331"/>
          <p:cNvSpPr txBox="1"/>
          <p:nvPr>
            <p:ph idx="4294967295" type="ctrTitle"/>
          </p:nvPr>
        </p:nvSpPr>
        <p:spPr>
          <a:xfrm>
            <a:off x="1455900" y="187525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POLICY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6d4bb4a81c_2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075"/>
            <a:ext cx="17983200" cy="891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6d4bb4a81c_2_346"/>
          <p:cNvSpPr txBox="1"/>
          <p:nvPr>
            <p:ph idx="4294967295" type="ctrTitle"/>
          </p:nvPr>
        </p:nvSpPr>
        <p:spPr>
          <a:xfrm>
            <a:off x="1401225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VIEW POLICIES</a:t>
            </a:r>
            <a:endParaRPr sz="4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6d934d2ed8_7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3" y="1395200"/>
            <a:ext cx="17628274" cy="848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6d934d2ed8_7_16"/>
          <p:cNvSpPr txBox="1"/>
          <p:nvPr>
            <p:ph idx="4294967295" type="ctrTitle"/>
          </p:nvPr>
        </p:nvSpPr>
        <p:spPr>
          <a:xfrm>
            <a:off x="1455900" y="16115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REQUESTS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6d934d2ed8_7_23"/>
          <p:cNvPicPr preferRelativeResize="0"/>
          <p:nvPr/>
        </p:nvPicPr>
        <p:blipFill rotWithShape="1">
          <a:blip r:embed="rId3">
            <a:alphaModFix/>
          </a:blip>
          <a:srcRect b="5410" l="0" r="0" t="14080"/>
          <a:stretch/>
        </p:blipFill>
        <p:spPr>
          <a:xfrm>
            <a:off x="0" y="1494925"/>
            <a:ext cx="18288001" cy="79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6d934d2ed8_7_23"/>
          <p:cNvSpPr txBox="1"/>
          <p:nvPr>
            <p:ph idx="4294967295" type="ctrTitle"/>
          </p:nvPr>
        </p:nvSpPr>
        <p:spPr>
          <a:xfrm>
            <a:off x="1455900" y="160725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CUSTOMER HISTORY</a:t>
            </a:r>
            <a:endParaRPr sz="4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0212"/>
            <a:ext cx="4597438" cy="284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690087" y="1059046"/>
            <a:ext cx="2076668" cy="127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87556" y="-1286571"/>
            <a:ext cx="38379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900" y="-1518288"/>
            <a:ext cx="3838000" cy="4005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" name="Google Shape;104;p2"/>
          <p:cNvGraphicFramePr/>
          <p:nvPr/>
        </p:nvGraphicFramePr>
        <p:xfrm>
          <a:off x="2996506" y="2191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{D1600B7D-A2E3-4E47-A6C1-841A8A3531EC}</a:tableStyleId>
              </a:tblPr>
              <a:tblGrid>
                <a:gridCol w="8924175"/>
              </a:tblGrid>
              <a:tr h="611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b="1" sz="2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b="1" sz="27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800"/>
                        <a:buFont typeface="Arial"/>
                        <a:buNone/>
                      </a:pPr>
                      <a:r>
                        <a:rPr b="1" lang="en-US" sz="38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Team Members</a:t>
                      </a:r>
                      <a:endParaRPr b="1" sz="38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b="1" sz="27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Kishore kumar KJ   - 2527159</a:t>
                      </a:r>
                      <a:endParaRPr b="1" sz="27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Komma Mounika   - 2528005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Kona Himaja           - 2528892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Kuldeep Sikarwar  - 2526849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 Harish Kumar     - 2526916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 Sanofar Jahan    - 2529219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Mahibaala V            - 2526809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Mansi Bindal           - 2528302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Megantha P            - 2526842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00050" lvl="0" marL="9144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700"/>
                        <a:buFont typeface="Montserrat"/>
                        <a:buAutoNum type="arabicPeriod"/>
                      </a:pPr>
                      <a:r>
                        <a:rPr b="1"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Mohit Kumar           - 2525955</a:t>
                      </a:r>
                      <a:endParaRPr b="1"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100"/>
                        <a:buFont typeface="Arial"/>
                        <a:buNone/>
                      </a:pPr>
                      <a:r>
                        <a:rPr b="1" lang="en-US" sz="6100" u="none" cap="none" strike="noStrike">
                          <a:solidFill>
                            <a:srgbClr val="F7B4A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b="1" sz="2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>
                    <a:lnL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571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d934d2ed8_7_28"/>
          <p:cNvSpPr txBox="1"/>
          <p:nvPr>
            <p:ph idx="4294967295" type="ctrTitle"/>
          </p:nvPr>
        </p:nvSpPr>
        <p:spPr>
          <a:xfrm>
            <a:off x="1401225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QUERIES</a:t>
            </a:r>
            <a:endParaRPr/>
          </a:p>
        </p:txBody>
      </p:sp>
      <p:pic>
        <p:nvPicPr>
          <p:cNvPr id="264" name="Google Shape;264;g16d934d2ed8_7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1350"/>
            <a:ext cx="17943426" cy="88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6d4bb4a81c_2_364"/>
          <p:cNvPicPr preferRelativeResize="0"/>
          <p:nvPr/>
        </p:nvPicPr>
        <p:blipFill rotWithShape="1">
          <a:blip r:embed="rId3">
            <a:alphaModFix/>
          </a:blip>
          <a:srcRect b="0" l="0" r="0" t="8734"/>
          <a:stretch/>
        </p:blipFill>
        <p:spPr>
          <a:xfrm>
            <a:off x="152400" y="1190725"/>
            <a:ext cx="17983200" cy="89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6d4bb4a81c_2_364"/>
          <p:cNvSpPr txBox="1"/>
          <p:nvPr>
            <p:ph idx="4294967295" type="ctrTitle"/>
          </p:nvPr>
        </p:nvSpPr>
        <p:spPr>
          <a:xfrm>
            <a:off x="1401225" y="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USER </a:t>
            </a:r>
            <a:r>
              <a:rPr lang="en-US" sz="4300"/>
              <a:t>REGISTER</a:t>
            </a:r>
            <a:endParaRPr sz="4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6d4bb4a81c_2_370"/>
          <p:cNvPicPr preferRelativeResize="0"/>
          <p:nvPr/>
        </p:nvPicPr>
        <p:blipFill rotWithShape="1">
          <a:blip r:embed="rId3">
            <a:alphaModFix/>
          </a:blip>
          <a:srcRect b="0" l="0" r="0" t="8800"/>
          <a:stretch/>
        </p:blipFill>
        <p:spPr>
          <a:xfrm>
            <a:off x="152400" y="1356650"/>
            <a:ext cx="17983200" cy="8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6d4bb4a81c_2_370"/>
          <p:cNvSpPr txBox="1"/>
          <p:nvPr>
            <p:ph idx="4294967295" type="ctrTitle"/>
          </p:nvPr>
        </p:nvSpPr>
        <p:spPr>
          <a:xfrm>
            <a:off x="1321600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USER LOGIN</a:t>
            </a:r>
            <a:endParaRPr sz="4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6d4bb4a81c_2_373"/>
          <p:cNvPicPr preferRelativeResize="0"/>
          <p:nvPr/>
        </p:nvPicPr>
        <p:blipFill rotWithShape="1">
          <a:blip r:embed="rId3">
            <a:alphaModFix/>
          </a:blip>
          <a:srcRect b="0" l="0" r="0" t="9338"/>
          <a:stretch/>
        </p:blipFill>
        <p:spPr>
          <a:xfrm>
            <a:off x="152400" y="1080125"/>
            <a:ext cx="17983200" cy="9002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6d4bb4a81c_2_373"/>
          <p:cNvSpPr txBox="1"/>
          <p:nvPr>
            <p:ph idx="4294967295" type="ctrTitle"/>
          </p:nvPr>
        </p:nvSpPr>
        <p:spPr>
          <a:xfrm>
            <a:off x="1401225" y="0"/>
            <a:ext cx="15376200" cy="1864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UPDATE USER PROFILE</a:t>
            </a:r>
            <a:endParaRPr sz="4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16d4bb4a81c_2_379"/>
          <p:cNvPicPr preferRelativeResize="0"/>
          <p:nvPr/>
        </p:nvPicPr>
        <p:blipFill rotWithShape="1">
          <a:blip r:embed="rId3">
            <a:alphaModFix/>
          </a:blip>
          <a:srcRect b="0" l="0" r="0" t="7995"/>
          <a:stretch/>
        </p:blipFill>
        <p:spPr>
          <a:xfrm>
            <a:off x="152400" y="941850"/>
            <a:ext cx="17983200" cy="90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6d4bb4a81c_2_379"/>
          <p:cNvSpPr txBox="1"/>
          <p:nvPr>
            <p:ph idx="4294967295" type="ctrTitle"/>
          </p:nvPr>
        </p:nvSpPr>
        <p:spPr>
          <a:xfrm>
            <a:off x="1401225" y="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APPLY POLICIES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6d934d2ed8_7_39"/>
          <p:cNvPicPr preferRelativeResize="0"/>
          <p:nvPr/>
        </p:nvPicPr>
        <p:blipFill rotWithShape="1">
          <a:blip r:embed="rId3">
            <a:alphaModFix/>
          </a:blip>
          <a:srcRect b="7746" l="0" r="0" t="4023"/>
          <a:stretch/>
        </p:blipFill>
        <p:spPr>
          <a:xfrm>
            <a:off x="149625" y="1411950"/>
            <a:ext cx="17988775" cy="8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6d934d2ed8_7_39"/>
          <p:cNvSpPr txBox="1"/>
          <p:nvPr>
            <p:ph idx="4294967295" type="ctrTitle"/>
          </p:nvPr>
        </p:nvSpPr>
        <p:spPr>
          <a:xfrm>
            <a:off x="1401225" y="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YOUR POLICIES</a:t>
            </a:r>
            <a:endParaRPr sz="4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16d4bb4a81c_2_385"/>
          <p:cNvPicPr preferRelativeResize="0"/>
          <p:nvPr/>
        </p:nvPicPr>
        <p:blipFill rotWithShape="1">
          <a:blip r:embed="rId3">
            <a:alphaModFix/>
          </a:blip>
          <a:srcRect b="0" l="0" r="0" t="-9301"/>
          <a:stretch/>
        </p:blipFill>
        <p:spPr>
          <a:xfrm>
            <a:off x="152400" y="692975"/>
            <a:ext cx="17983201" cy="93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6d4bb4a81c_2_385"/>
          <p:cNvSpPr txBox="1"/>
          <p:nvPr>
            <p:ph idx="4294967295" type="ctrTitle"/>
          </p:nvPr>
        </p:nvSpPr>
        <p:spPr>
          <a:xfrm>
            <a:off x="1455900" y="188025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QUERIES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6d4bb4a81c_2_319"/>
          <p:cNvPicPr preferRelativeResize="0"/>
          <p:nvPr/>
        </p:nvPicPr>
        <p:blipFill rotWithShape="1">
          <a:blip r:embed="rId3">
            <a:alphaModFix/>
          </a:blip>
          <a:srcRect b="0" l="0" r="0" t="9600"/>
          <a:stretch/>
        </p:blipFill>
        <p:spPr>
          <a:xfrm>
            <a:off x="-9525" y="1080125"/>
            <a:ext cx="17992723" cy="9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6d4bb4a81c_2_319"/>
          <p:cNvSpPr txBox="1"/>
          <p:nvPr>
            <p:ph idx="4294967295" type="ctrTitle"/>
          </p:nvPr>
        </p:nvSpPr>
        <p:spPr>
          <a:xfrm>
            <a:off x="1401225" y="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US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6d4bb4a81c_2_430"/>
          <p:cNvPicPr preferRelativeResize="0"/>
          <p:nvPr/>
        </p:nvPicPr>
        <p:blipFill rotWithShape="1">
          <a:blip r:embed="rId3">
            <a:alphaModFix/>
          </a:blip>
          <a:srcRect b="7783" l="0" r="0" t="0"/>
          <a:stretch/>
        </p:blipFill>
        <p:spPr>
          <a:xfrm>
            <a:off x="76200" y="800300"/>
            <a:ext cx="18135599" cy="948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6d4bb4a81c_2_430"/>
          <p:cNvSpPr txBox="1"/>
          <p:nvPr>
            <p:ph idx="4294967295" type="ctrTitle"/>
          </p:nvPr>
        </p:nvSpPr>
        <p:spPr>
          <a:xfrm>
            <a:off x="1401225" y="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POSTMAN TESTING</a:t>
            </a:r>
            <a:endParaRPr sz="4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6d4bb4a81c_2_433"/>
          <p:cNvPicPr preferRelativeResize="0"/>
          <p:nvPr/>
        </p:nvPicPr>
        <p:blipFill rotWithShape="1">
          <a:blip r:embed="rId3">
            <a:alphaModFix/>
          </a:blip>
          <a:srcRect b="5900" l="0" r="0" t="0"/>
          <a:stretch/>
        </p:blipFill>
        <p:spPr>
          <a:xfrm>
            <a:off x="0" y="9775"/>
            <a:ext cx="18288001" cy="96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964" y="1473177"/>
            <a:ext cx="3874545" cy="51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963" y="2095229"/>
            <a:ext cx="3874545" cy="512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2886" y="2753145"/>
            <a:ext cx="3874545" cy="51225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3"/>
          <p:cNvGraphicFramePr/>
          <p:nvPr/>
        </p:nvGraphicFramePr>
        <p:xfrm>
          <a:off x="7463308" y="241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{D1600B7D-A2E3-4E47-A6C1-841A8A3531EC}</a:tableStyleId>
              </a:tblPr>
              <a:tblGrid>
                <a:gridCol w="10191875"/>
              </a:tblGrid>
              <a:tr h="230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100"/>
                        <a:buFont typeface="Arial"/>
                        <a:buNone/>
                      </a:pPr>
                      <a:r>
                        <a:rPr b="1" lang="en-US" sz="8100" u="none" cap="none" strike="noStrike">
                          <a:solidFill>
                            <a:srgbClr val="F7B4A7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Project Overview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3"/>
          <p:cNvSpPr txBox="1"/>
          <p:nvPr/>
        </p:nvSpPr>
        <p:spPr>
          <a:xfrm>
            <a:off x="7758775" y="4233325"/>
            <a:ext cx="87594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rPr b="1" i="0" lang="en-US" sz="4205" u="none" cap="none" strike="noStrike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 dynamic and responsive web application for managing the Insurance policies online</a:t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82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6d4bb4a81c_2_436"/>
          <p:cNvPicPr preferRelativeResize="0"/>
          <p:nvPr/>
        </p:nvPicPr>
        <p:blipFill rotWithShape="1">
          <a:blip r:embed="rId3">
            <a:alphaModFix/>
          </a:blip>
          <a:srcRect b="6629" l="0" r="0" t="0"/>
          <a:stretch/>
        </p:blipFill>
        <p:spPr>
          <a:xfrm>
            <a:off x="152400" y="228600"/>
            <a:ext cx="17789424" cy="9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16d4bb4a81c_2_439"/>
          <p:cNvPicPr preferRelativeResize="0"/>
          <p:nvPr/>
        </p:nvPicPr>
        <p:blipFill rotWithShape="1">
          <a:blip r:embed="rId3">
            <a:alphaModFix/>
          </a:blip>
          <a:srcRect b="5988" l="0" r="0" t="0"/>
          <a:stretch/>
        </p:blipFill>
        <p:spPr>
          <a:xfrm>
            <a:off x="152400" y="228600"/>
            <a:ext cx="18034200" cy="95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16d4bb4a81c_2_442"/>
          <p:cNvPicPr preferRelativeResize="0"/>
          <p:nvPr/>
        </p:nvPicPr>
        <p:blipFill rotWithShape="1">
          <a:blip r:embed="rId3">
            <a:alphaModFix/>
          </a:blip>
          <a:srcRect b="5829" l="0" r="0" t="0"/>
          <a:stretch/>
        </p:blipFill>
        <p:spPr>
          <a:xfrm>
            <a:off x="152400" y="152400"/>
            <a:ext cx="17795199" cy="94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6d4bb4a81c_2_445"/>
          <p:cNvPicPr preferRelativeResize="0"/>
          <p:nvPr/>
        </p:nvPicPr>
        <p:blipFill rotWithShape="1">
          <a:blip r:embed="rId3">
            <a:alphaModFix/>
          </a:blip>
          <a:srcRect b="6985" l="0" r="0" t="0"/>
          <a:stretch/>
        </p:blipFill>
        <p:spPr>
          <a:xfrm>
            <a:off x="152400" y="76200"/>
            <a:ext cx="17791076" cy="92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16d4bb4a81c_2_448"/>
          <p:cNvPicPr preferRelativeResize="0"/>
          <p:nvPr/>
        </p:nvPicPr>
        <p:blipFill rotWithShape="1">
          <a:blip r:embed="rId3">
            <a:alphaModFix/>
          </a:blip>
          <a:srcRect b="6261" l="0" r="0" t="0"/>
          <a:stretch/>
        </p:blipFill>
        <p:spPr>
          <a:xfrm>
            <a:off x="152400" y="152400"/>
            <a:ext cx="18034200" cy="95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6d4bb4a81c_2_451"/>
          <p:cNvPicPr preferRelativeResize="0"/>
          <p:nvPr/>
        </p:nvPicPr>
        <p:blipFill rotWithShape="1">
          <a:blip r:embed="rId3">
            <a:alphaModFix/>
          </a:blip>
          <a:srcRect b="6533" l="0" r="0" t="0"/>
          <a:stretch/>
        </p:blipFill>
        <p:spPr>
          <a:xfrm>
            <a:off x="152400" y="152400"/>
            <a:ext cx="18034200" cy="94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16d4bb4a81c_2_454"/>
          <p:cNvPicPr preferRelativeResize="0"/>
          <p:nvPr/>
        </p:nvPicPr>
        <p:blipFill rotWithShape="1">
          <a:blip r:embed="rId3">
            <a:alphaModFix/>
          </a:blip>
          <a:srcRect b="6707" l="0" r="0" t="0"/>
          <a:stretch/>
        </p:blipFill>
        <p:spPr>
          <a:xfrm>
            <a:off x="152400" y="0"/>
            <a:ext cx="18135599" cy="9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6d4bb4a81c_2_457"/>
          <p:cNvPicPr preferRelativeResize="0"/>
          <p:nvPr/>
        </p:nvPicPr>
        <p:blipFill rotWithShape="1">
          <a:blip r:embed="rId3">
            <a:alphaModFix/>
          </a:blip>
          <a:srcRect b="6173" l="0" r="0" t="0"/>
          <a:stretch/>
        </p:blipFill>
        <p:spPr>
          <a:xfrm>
            <a:off x="0" y="9775"/>
            <a:ext cx="18288001" cy="96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6d4bb4a81c_2_470"/>
          <p:cNvPicPr preferRelativeResize="0"/>
          <p:nvPr/>
        </p:nvPicPr>
        <p:blipFill rotWithShape="1">
          <a:blip r:embed="rId3">
            <a:alphaModFix/>
          </a:blip>
          <a:srcRect b="5900" l="0" r="0" t="0"/>
          <a:stretch/>
        </p:blipFill>
        <p:spPr>
          <a:xfrm>
            <a:off x="-17375" y="0"/>
            <a:ext cx="18305375" cy="96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6d4bb4a81c_2_473"/>
          <p:cNvPicPr preferRelativeResize="0"/>
          <p:nvPr/>
        </p:nvPicPr>
        <p:blipFill rotWithShape="1">
          <a:blip r:embed="rId3">
            <a:alphaModFix/>
          </a:blip>
          <a:srcRect b="6568" l="0" r="0" t="0"/>
          <a:stretch/>
        </p:blipFill>
        <p:spPr>
          <a:xfrm>
            <a:off x="152400" y="0"/>
            <a:ext cx="18135599" cy="97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6aca2d9a95_1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00" y="-1247812"/>
            <a:ext cx="4597438" cy="284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6aca2d9a95_1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851337" y="-4"/>
            <a:ext cx="2076668" cy="127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6aca2d9a95_1_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306" y="-1884171"/>
            <a:ext cx="3837986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6aca2d9a95_1_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6814" y="-1714325"/>
            <a:ext cx="3617211" cy="377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g16aca2d9a95_1_194"/>
          <p:cNvGraphicFramePr/>
          <p:nvPr/>
        </p:nvGraphicFramePr>
        <p:xfrm>
          <a:off x="1826531" y="18459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{D1600B7D-A2E3-4E47-A6C1-841A8A3531EC}</a:tableStyleId>
              </a:tblPr>
              <a:tblGrid>
                <a:gridCol w="15333300"/>
              </a:tblGrid>
              <a:tr h="677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b="1" sz="23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b="1" sz="27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800"/>
                        <a:buFont typeface="Arial"/>
                        <a:buNone/>
                      </a:pPr>
                      <a:r>
                        <a:rPr b="1" lang="en-US" sz="3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INTRODUCTION</a:t>
                      </a:r>
                      <a:endParaRPr b="1" sz="3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69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800"/>
                        <a:buFont typeface="Montserrat"/>
                        <a:buChar char="●"/>
                      </a:pPr>
                      <a:r>
                        <a:rPr lang="en-US" sz="3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 have created a bug-free application for the admin and the user with the main objective to build a secured, robust Insurance Management System where the policies are managed systematically.</a:t>
                      </a:r>
                      <a:endParaRPr sz="3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69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800"/>
                        <a:buFont typeface="Montserrat"/>
                        <a:buChar char="●"/>
                      </a:pPr>
                      <a:r>
                        <a:rPr lang="en-US" sz="3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This web application  maintains the record of customer history and policies efficiently so that it would be easily accessible. </a:t>
                      </a:r>
                      <a:endParaRPr sz="3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>
                    <a:lnL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5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16d4bb4a81c_2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25" y="1494925"/>
            <a:ext cx="17001750" cy="8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6d4bb4a81c_2_478"/>
          <p:cNvSpPr txBox="1"/>
          <p:nvPr>
            <p:ph idx="4294967295" type="ctrTitle"/>
          </p:nvPr>
        </p:nvSpPr>
        <p:spPr>
          <a:xfrm>
            <a:off x="1455900" y="134300"/>
            <a:ext cx="15376200" cy="171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JUNIT TESTING</a:t>
            </a:r>
            <a:endParaRPr sz="4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Google Shape;378;g17007915dd1_2_0"/>
          <p:cNvGraphicFramePr/>
          <p:nvPr/>
        </p:nvGraphicFramePr>
        <p:xfrm>
          <a:off x="7854408" y="428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{D1600B7D-A2E3-4E47-A6C1-841A8A3531EC}</a:tableStyleId>
              </a:tblPr>
              <a:tblGrid>
                <a:gridCol w="10191875"/>
              </a:tblGrid>
              <a:tr h="997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100"/>
                        <a:buFont typeface="Arial"/>
                        <a:buNone/>
                      </a:pPr>
                      <a:r>
                        <a:rPr b="1" lang="en-US" sz="8100">
                          <a:solidFill>
                            <a:srgbClr val="F7B4A7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Demonstation</a:t>
                      </a:r>
                      <a:endParaRPr sz="1100" cap="none" strike="noStrike"/>
                    </a:p>
                  </a:txBody>
                  <a:tcPr marT="45725" marB="45725" marR="91450" marL="91450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9" name="Google Shape;379;g17007915dd1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595" y="3086100"/>
            <a:ext cx="4114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6d4bb4a81c_5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736" y="4710393"/>
            <a:ext cx="1573841" cy="121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6d4bb4a81c_5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248" y="2525728"/>
            <a:ext cx="1176820" cy="11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6d4bb4a81c_5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361" y="6519497"/>
            <a:ext cx="1431720" cy="143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6d4bb4a81c_5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9836" y="2440996"/>
            <a:ext cx="1233279" cy="12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6d4bb4a81c_5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9836" y="4650022"/>
            <a:ext cx="1169075" cy="99956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6d4bb4a81c_5_3"/>
          <p:cNvSpPr txBox="1"/>
          <p:nvPr/>
        </p:nvSpPr>
        <p:spPr>
          <a:xfrm>
            <a:off x="3313371" y="2839250"/>
            <a:ext cx="525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Team work </a:t>
            </a:r>
            <a:endParaRPr b="1" sz="2499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/>
          </a:p>
        </p:txBody>
      </p:sp>
      <p:sp>
        <p:nvSpPr>
          <p:cNvPr id="390" name="Google Shape;390;g16d4bb4a81c_5_3"/>
          <p:cNvSpPr txBox="1"/>
          <p:nvPr/>
        </p:nvSpPr>
        <p:spPr>
          <a:xfrm>
            <a:off x="3453975" y="4955300"/>
            <a:ext cx="5468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Time management</a:t>
            </a:r>
            <a:endParaRPr b="1" i="0" sz="2499" u="none" cap="none" strike="noStrike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/>
          </a:p>
        </p:txBody>
      </p:sp>
      <p:sp>
        <p:nvSpPr>
          <p:cNvPr id="391" name="Google Shape;391;g16d4bb4a81c_5_3"/>
          <p:cNvSpPr txBox="1"/>
          <p:nvPr/>
        </p:nvSpPr>
        <p:spPr>
          <a:xfrm>
            <a:off x="3313375" y="6865625"/>
            <a:ext cx="48786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2" name="Google Shape;392;g16d4bb4a81c_5_3"/>
          <p:cNvSpPr txBox="1"/>
          <p:nvPr/>
        </p:nvSpPr>
        <p:spPr>
          <a:xfrm>
            <a:off x="11686540" y="2839250"/>
            <a:ext cx="52548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Assess interests and abilities in </a:t>
            </a:r>
            <a:r>
              <a:rPr b="1" lang="en-US" sz="24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Development</a:t>
            </a:r>
            <a:endParaRPr/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3" name="Google Shape;393;g16d4bb4a81c_5_3"/>
          <p:cNvSpPr txBox="1"/>
          <p:nvPr/>
        </p:nvSpPr>
        <p:spPr>
          <a:xfrm>
            <a:off x="11686540" y="4955307"/>
            <a:ext cx="52548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Develop communication and interpersonal skills</a:t>
            </a:r>
            <a:endParaRPr/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4" name="Google Shape;394;g16d4bb4a81c_5_3"/>
          <p:cNvSpPr txBox="1"/>
          <p:nvPr/>
        </p:nvSpPr>
        <p:spPr>
          <a:xfrm>
            <a:off x="777450" y="741950"/>
            <a:ext cx="1673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KEY TAKE AWAYS</a:t>
            </a:r>
            <a:endParaRPr sz="3800"/>
          </a:p>
        </p:txBody>
      </p:sp>
      <p:sp>
        <p:nvSpPr>
          <p:cNvPr id="395" name="Google Shape;395;g16d4bb4a81c_5_3"/>
          <p:cNvSpPr txBox="1"/>
          <p:nvPr/>
        </p:nvSpPr>
        <p:spPr>
          <a:xfrm>
            <a:off x="3479783" y="6908357"/>
            <a:ext cx="5254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Integrate theory and practice</a:t>
            </a:r>
            <a:endParaRPr/>
          </a:p>
          <a:p>
            <a:pPr indent="0" lvl="0" marL="0" marR="0" rtl="0" algn="l">
              <a:lnSpc>
                <a:spcPct val="84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2B4B8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DDDE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/>
        </p:nvSpPr>
        <p:spPr>
          <a:xfrm>
            <a:off x="1565158" y="3196402"/>
            <a:ext cx="117552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60"/>
              <a:buFont typeface="Arial"/>
              <a:buNone/>
            </a:pPr>
            <a:r>
              <a:rPr b="1" i="0" lang="en-US" sz="12860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Thank </a:t>
            </a:r>
            <a:r>
              <a:rPr b="1" i="0" lang="en-US" sz="12859" u="none" cap="none" strike="noStrik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137" y="3018272"/>
            <a:ext cx="7411325" cy="463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5100" y="8613636"/>
            <a:ext cx="4338719" cy="271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6014" y="7483497"/>
            <a:ext cx="3289448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0348" y="712171"/>
            <a:ext cx="3289448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6aca2d9a95_1_7"/>
          <p:cNvPicPr preferRelativeResize="0"/>
          <p:nvPr/>
        </p:nvPicPr>
        <p:blipFill rotWithShape="1">
          <a:blip r:embed="rId3">
            <a:alphaModFix/>
          </a:blip>
          <a:srcRect b="14820" l="13315" r="-50301" t="-14820"/>
          <a:stretch/>
        </p:blipFill>
        <p:spPr>
          <a:xfrm>
            <a:off x="-126475" y="349675"/>
            <a:ext cx="4698465" cy="14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6aca2d9a95_1_7"/>
          <p:cNvSpPr txBox="1"/>
          <p:nvPr/>
        </p:nvSpPr>
        <p:spPr>
          <a:xfrm>
            <a:off x="4889850" y="675500"/>
            <a:ext cx="85083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9"/>
              <a:buFont typeface="Arial"/>
              <a:buNone/>
            </a:pPr>
            <a:r>
              <a:rPr b="1" lang="en-US" sz="60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Tools and Technologies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6aca2d9a95_1_7"/>
          <p:cNvSpPr txBox="1"/>
          <p:nvPr/>
        </p:nvSpPr>
        <p:spPr>
          <a:xfrm>
            <a:off x="4036193" y="4284639"/>
            <a:ext cx="28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9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Front-End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16aca2d9a95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075" y="2814161"/>
            <a:ext cx="5132051" cy="133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6aca2d9a95_1_7"/>
          <p:cNvPicPr preferRelativeResize="0"/>
          <p:nvPr/>
        </p:nvPicPr>
        <p:blipFill rotWithShape="1">
          <a:blip r:embed="rId5">
            <a:alphaModFix/>
          </a:blip>
          <a:srcRect b="19236" l="0" r="0" t="13432"/>
          <a:stretch/>
        </p:blipFill>
        <p:spPr>
          <a:xfrm>
            <a:off x="10371137" y="2814150"/>
            <a:ext cx="5243975" cy="138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6aca2d9a95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900" y="6163071"/>
            <a:ext cx="2781310" cy="136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6aca2d9a95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69200" y="5941813"/>
            <a:ext cx="3289533" cy="17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6aca2d9a95_1_7"/>
          <p:cNvPicPr preferRelativeResize="0"/>
          <p:nvPr/>
        </p:nvPicPr>
        <p:blipFill rotWithShape="1">
          <a:blip r:embed="rId8">
            <a:alphaModFix/>
          </a:blip>
          <a:srcRect b="0" l="0" r="80014" t="0"/>
          <a:stretch/>
        </p:blipFill>
        <p:spPr>
          <a:xfrm>
            <a:off x="6319577" y="5717325"/>
            <a:ext cx="1035433" cy="136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6aca2d9a95_1_7"/>
          <p:cNvSpPr txBox="1"/>
          <p:nvPr/>
        </p:nvSpPr>
        <p:spPr>
          <a:xfrm>
            <a:off x="11607565" y="4292447"/>
            <a:ext cx="2957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8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Back</a:t>
            </a:r>
            <a:r>
              <a:rPr b="1" lang="en-US" sz="32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-</a:t>
            </a:r>
            <a:r>
              <a:rPr b="1" lang="en-US" sz="38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End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6aca2d9a95_1_7"/>
          <p:cNvSpPr txBox="1"/>
          <p:nvPr/>
        </p:nvSpPr>
        <p:spPr>
          <a:xfrm>
            <a:off x="11885331" y="7711404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9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Server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6aca2d9a95_1_7"/>
          <p:cNvPicPr preferRelativeResize="0"/>
          <p:nvPr/>
        </p:nvPicPr>
        <p:blipFill rotWithShape="1">
          <a:blip r:embed="rId8">
            <a:alphaModFix/>
          </a:blip>
          <a:srcRect b="0" l="21813" r="0" t="0"/>
          <a:stretch/>
        </p:blipFill>
        <p:spPr>
          <a:xfrm>
            <a:off x="5680967" y="6692469"/>
            <a:ext cx="3254508" cy="1096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6aca2d9a95_1_7"/>
          <p:cNvSpPr txBox="1"/>
          <p:nvPr/>
        </p:nvSpPr>
        <p:spPr>
          <a:xfrm>
            <a:off x="4259611" y="7711401"/>
            <a:ext cx="309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999">
                <a:solidFill>
                  <a:srgbClr val="741B47"/>
                </a:solidFill>
                <a:latin typeface="Josefin Sans"/>
                <a:ea typeface="Josefin Sans"/>
                <a:cs typeface="Josefin Sans"/>
                <a:sym typeface="Josefin Sans"/>
              </a:rPr>
              <a:t>DataBase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4B8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g16d4bb4a81c_5_112"/>
          <p:cNvGraphicFramePr/>
          <p:nvPr/>
        </p:nvGraphicFramePr>
        <p:xfrm>
          <a:off x="6038133" y="100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{D1600B7D-A2E3-4E47-A6C1-841A8A3531EC}</a:tableStyleId>
              </a:tblPr>
              <a:tblGrid>
                <a:gridCol w="6211750"/>
              </a:tblGrid>
              <a:tr h="1325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100"/>
                        <a:buFont typeface="Arial"/>
                        <a:buNone/>
                      </a:pPr>
                      <a:r>
                        <a:rPr b="1" lang="en-US" sz="8100">
                          <a:solidFill>
                            <a:srgbClr val="F7B4A7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Architecture</a:t>
                      </a:r>
                      <a:endParaRPr sz="1100" u="none" cap="none" strike="noStrike"/>
                    </a:p>
                  </a:txBody>
                  <a:tcPr marT="45725" marB="45725" marR="91450" marL="91450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6675">
                      <a:solidFill>
                        <a:srgbClr val="2B4B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g16d4bb4a81c_5_112"/>
          <p:cNvSpPr txBox="1"/>
          <p:nvPr/>
        </p:nvSpPr>
        <p:spPr>
          <a:xfrm>
            <a:off x="6479389" y="4291711"/>
            <a:ext cx="83376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82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5" name="Google Shape;145;g16d4bb4a81c_5_112"/>
          <p:cNvSpPr/>
          <p:nvPr/>
        </p:nvSpPr>
        <p:spPr>
          <a:xfrm>
            <a:off x="545963" y="3596620"/>
            <a:ext cx="6387600" cy="4017900"/>
          </a:xfrm>
          <a:prstGeom prst="roundRect">
            <a:avLst>
              <a:gd fmla="val 16667" name="adj"/>
            </a:avLst>
          </a:prstGeom>
          <a:solidFill>
            <a:srgbClr val="EFEFEF">
              <a:alpha val="0"/>
            </a:srgbClr>
          </a:solidFill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16d4bb4a81c_5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334" y="2672474"/>
            <a:ext cx="2094831" cy="1901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6d4bb4a81c_5_112"/>
          <p:cNvSpPr/>
          <p:nvPr/>
        </p:nvSpPr>
        <p:spPr>
          <a:xfrm>
            <a:off x="9073514" y="3596620"/>
            <a:ext cx="6387600" cy="4017900"/>
          </a:xfrm>
          <a:prstGeom prst="roundRect">
            <a:avLst>
              <a:gd fmla="val 16667" name="adj"/>
            </a:avLst>
          </a:prstGeom>
          <a:solidFill>
            <a:srgbClr val="EFEFEF">
              <a:alpha val="0"/>
            </a:srgbClr>
          </a:solidFill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16d4bb4a81c_5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8712" y="2906937"/>
            <a:ext cx="1597200" cy="1433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6d4bb4a81c_5_112"/>
          <p:cNvSpPr/>
          <p:nvPr/>
        </p:nvSpPr>
        <p:spPr>
          <a:xfrm>
            <a:off x="7204960" y="4291711"/>
            <a:ext cx="1597200" cy="481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6d4bb4a81c_5_112"/>
          <p:cNvSpPr/>
          <p:nvPr/>
        </p:nvSpPr>
        <p:spPr>
          <a:xfrm rot="10800000">
            <a:off x="7204869" y="6550432"/>
            <a:ext cx="1597200" cy="481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6d4bb4a81c_5_112"/>
          <p:cNvSpPr txBox="1"/>
          <p:nvPr/>
        </p:nvSpPr>
        <p:spPr>
          <a:xfrm>
            <a:off x="7309485" y="5089749"/>
            <a:ext cx="138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 </a:t>
            </a:r>
            <a:endParaRPr b="1"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endParaRPr b="1"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g16d4bb4a81c_5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7038" y="4653066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6d4bb4a81c_5_112"/>
          <p:cNvSpPr/>
          <p:nvPr/>
        </p:nvSpPr>
        <p:spPr>
          <a:xfrm>
            <a:off x="15104140" y="5363149"/>
            <a:ext cx="732900" cy="216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6d4bb4a81c_5_112"/>
          <p:cNvSpPr/>
          <p:nvPr/>
        </p:nvSpPr>
        <p:spPr>
          <a:xfrm>
            <a:off x="9532488" y="4342425"/>
            <a:ext cx="2231400" cy="2526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6d4bb4a81c_5_112"/>
          <p:cNvSpPr/>
          <p:nvPr/>
        </p:nvSpPr>
        <p:spPr>
          <a:xfrm>
            <a:off x="12684763" y="4342425"/>
            <a:ext cx="2231400" cy="2526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6d4bb4a81c_5_112"/>
          <p:cNvSpPr txBox="1"/>
          <p:nvPr/>
        </p:nvSpPr>
        <p:spPr>
          <a:xfrm>
            <a:off x="9695675" y="4959075"/>
            <a:ext cx="190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Spring 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g16d4bb4a81c_5_112"/>
          <p:cNvSpPr/>
          <p:nvPr/>
        </p:nvSpPr>
        <p:spPr>
          <a:xfrm rot="10800000">
            <a:off x="15104140" y="5867974"/>
            <a:ext cx="732900" cy="216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6d4bb4a81c_5_112"/>
          <p:cNvSpPr/>
          <p:nvPr/>
        </p:nvSpPr>
        <p:spPr>
          <a:xfrm>
            <a:off x="11857865" y="5363149"/>
            <a:ext cx="732900" cy="216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6d4bb4a81c_5_112"/>
          <p:cNvSpPr txBox="1"/>
          <p:nvPr/>
        </p:nvSpPr>
        <p:spPr>
          <a:xfrm>
            <a:off x="12850300" y="4959075"/>
            <a:ext cx="190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Spring 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JPA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g16d4bb4a81c_5_112"/>
          <p:cNvSpPr/>
          <p:nvPr/>
        </p:nvSpPr>
        <p:spPr>
          <a:xfrm rot="10800000">
            <a:off x="11857877" y="5867974"/>
            <a:ext cx="732900" cy="216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6d4bb4a81c_5_112"/>
          <p:cNvSpPr/>
          <p:nvPr/>
        </p:nvSpPr>
        <p:spPr>
          <a:xfrm>
            <a:off x="901413" y="4798900"/>
            <a:ext cx="1597200" cy="1905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6d4bb4a81c_5_112"/>
          <p:cNvSpPr/>
          <p:nvPr/>
        </p:nvSpPr>
        <p:spPr>
          <a:xfrm>
            <a:off x="2973375" y="4798900"/>
            <a:ext cx="1905000" cy="1905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6d4bb4a81c_5_112"/>
          <p:cNvSpPr/>
          <p:nvPr/>
        </p:nvSpPr>
        <p:spPr>
          <a:xfrm>
            <a:off x="5353162" y="4805325"/>
            <a:ext cx="1272600" cy="19053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6d4bb4a81c_5_112"/>
          <p:cNvSpPr txBox="1"/>
          <p:nvPr/>
        </p:nvSpPr>
        <p:spPr>
          <a:xfrm>
            <a:off x="746000" y="5474500"/>
            <a:ext cx="19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Template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g16d4bb4a81c_5_112"/>
          <p:cNvSpPr txBox="1"/>
          <p:nvPr/>
        </p:nvSpPr>
        <p:spPr>
          <a:xfrm>
            <a:off x="2973375" y="5480925"/>
            <a:ext cx="19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Component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g16d4bb4a81c_5_112"/>
          <p:cNvSpPr txBox="1"/>
          <p:nvPr/>
        </p:nvSpPr>
        <p:spPr>
          <a:xfrm>
            <a:off x="5063038" y="5480925"/>
            <a:ext cx="19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Services</a:t>
            </a:r>
            <a:endParaRPr b="1" sz="2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g16d4bb4a81c_5_112"/>
          <p:cNvSpPr/>
          <p:nvPr/>
        </p:nvSpPr>
        <p:spPr>
          <a:xfrm>
            <a:off x="2519250" y="5692825"/>
            <a:ext cx="433500" cy="21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6d4bb4a81c_5_112"/>
          <p:cNvSpPr/>
          <p:nvPr/>
        </p:nvSpPr>
        <p:spPr>
          <a:xfrm>
            <a:off x="4899025" y="5649975"/>
            <a:ext cx="433500" cy="216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6d4bb4a81c_5_112"/>
          <p:cNvSpPr txBox="1"/>
          <p:nvPr/>
        </p:nvSpPr>
        <p:spPr>
          <a:xfrm>
            <a:off x="16417988" y="4772900"/>
            <a:ext cx="73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 b="1" sz="23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16d4bb4a81c_5_112"/>
          <p:cNvSpPr txBox="1"/>
          <p:nvPr/>
        </p:nvSpPr>
        <p:spPr>
          <a:xfrm>
            <a:off x="3275050" y="8003950"/>
            <a:ext cx="23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endParaRPr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g16d4bb4a81c_5_112"/>
          <p:cNvSpPr txBox="1"/>
          <p:nvPr/>
        </p:nvSpPr>
        <p:spPr>
          <a:xfrm>
            <a:off x="11763900" y="7877275"/>
            <a:ext cx="236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  <a:endParaRPr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DDDE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2785705" y="2482432"/>
            <a:ext cx="17753175" cy="5322135"/>
            <a:chOff x="0" y="-66550"/>
            <a:chExt cx="23670900" cy="7096180"/>
          </a:xfrm>
        </p:grpSpPr>
        <p:sp>
          <p:nvSpPr>
            <p:cNvPr id="177" name="Google Shape;177;p4"/>
            <p:cNvSpPr txBox="1"/>
            <p:nvPr/>
          </p:nvSpPr>
          <p:spPr>
            <a:xfrm>
              <a:off x="0" y="-66550"/>
              <a:ext cx="23670900" cy="13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400"/>
                <a:buFont typeface="Arial"/>
                <a:buNone/>
              </a:pPr>
              <a:r>
                <a:rPr b="1" i="0" lang="en-US" sz="6400" u="none" cap="none" strike="noStrike">
                  <a:solidFill>
                    <a:srgbClr val="31356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Modules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0" y="2236230"/>
              <a:ext cx="22679100" cy="47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96566" lvl="1" marL="993131" marR="0" rtl="0" algn="l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56E"/>
                </a:buClr>
                <a:buSzPts val="4599"/>
                <a:buFont typeface="Arial"/>
                <a:buChar char="•"/>
              </a:pPr>
              <a:r>
                <a:rPr b="1" i="0" lang="en-US" sz="4599" u="none" cap="none" strike="noStrike">
                  <a:solidFill>
                    <a:srgbClr val="31356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Admin module</a:t>
              </a:r>
              <a:r>
                <a:rPr b="0" i="0" lang="en-US" sz="4599" u="none" cap="none" strike="noStrike">
                  <a:solidFill>
                    <a:srgbClr val="31356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9"/>
                <a:buFont typeface="Arial"/>
                <a:buNone/>
              </a:pPr>
              <a:r>
                <a:t/>
              </a:r>
              <a:endParaRPr b="0" i="0" sz="4599" u="none" cap="none" strike="noStrike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indent="-485771" lvl="1" marL="971541" marR="0" rtl="0" algn="l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56E"/>
                </a:buClr>
                <a:buSzPts val="4499"/>
                <a:buFont typeface="Arial"/>
                <a:buChar char="•"/>
              </a:pPr>
              <a:r>
                <a:rPr b="1" i="0" lang="en-US" sz="4499" u="none" cap="none" strike="noStrike">
                  <a:solidFill>
                    <a:srgbClr val="31356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User module</a:t>
              </a:r>
              <a:r>
                <a:rPr b="0" i="0" lang="en-US" sz="4499" u="none" cap="none" strike="noStrike">
                  <a:solidFill>
                    <a:srgbClr val="31356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26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99"/>
                <a:buFont typeface="Arial"/>
                <a:buNone/>
              </a:pPr>
              <a:r>
                <a:t/>
              </a:r>
              <a:endParaRPr b="0" i="0" sz="4499" u="none" cap="none" strike="noStrike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indent="0" lvl="0" marL="0" marR="0" rtl="0" algn="l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9" name="Google Shape;17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0456" y="-2008217"/>
            <a:ext cx="6414740" cy="663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925" y="3817725"/>
            <a:ext cx="1206675" cy="11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700" y="5549250"/>
            <a:ext cx="1045150" cy="10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aca2d9a95_2_3"/>
          <p:cNvSpPr txBox="1"/>
          <p:nvPr/>
        </p:nvSpPr>
        <p:spPr>
          <a:xfrm>
            <a:off x="2640675" y="1014250"/>
            <a:ext cx="1424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1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ADMIN MODULE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7" name="Google Shape;187;g16aca2d9a95_2_3"/>
          <p:cNvSpPr txBox="1"/>
          <p:nvPr/>
        </p:nvSpPr>
        <p:spPr>
          <a:xfrm>
            <a:off x="2640675" y="2972400"/>
            <a:ext cx="15272100" cy="6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i="0" lang="en-US" sz="4205" u="none" cap="none" strike="noStrike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account and login into portal</a:t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view customers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View/add/update/delete policy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View/add/update/delete policy category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Approve/disapprove policy applied by customer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View all customers  and their policy statements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56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205"/>
              <a:buFont typeface="Josefin Sans"/>
              <a:buChar char="●"/>
            </a:pPr>
            <a:r>
              <a:rPr b="1" lang="en-US" sz="4205">
                <a:solidFill>
                  <a:srgbClr val="EFEFEF"/>
                </a:solidFill>
                <a:latin typeface="Josefin Sans"/>
                <a:ea typeface="Josefin Sans"/>
                <a:cs typeface="Josefin Sans"/>
                <a:sym typeface="Josefin Sans"/>
              </a:rPr>
              <a:t>view queries of customer</a:t>
            </a:r>
            <a:endParaRPr b="1" sz="4205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828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5"/>
              <a:buFont typeface="Arial"/>
              <a:buNone/>
            </a:pPr>
            <a:r>
              <a:t/>
            </a:r>
            <a:endParaRPr b="1" i="0" sz="4205" u="none" cap="none" strike="noStrike">
              <a:solidFill>
                <a:srgbClr val="EFEFE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DDD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aca2d9a95_2_16"/>
          <p:cNvSpPr txBox="1"/>
          <p:nvPr/>
        </p:nvSpPr>
        <p:spPr>
          <a:xfrm>
            <a:off x="1496200" y="2029100"/>
            <a:ext cx="17009400" cy="7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520636" lvl="1" marL="91440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account and login 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520636" lvl="1" marL="91440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Update personal details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2121" lvl="1" marL="971541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View all policies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2121" lvl="1" marL="971541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Apply for any policy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2121" lvl="1" marL="971541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View policy history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2121" lvl="1" marL="971541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Post queries 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492121" lvl="1" marL="971541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31356E"/>
              </a:buClr>
              <a:buSzPts val="4599"/>
              <a:buFont typeface="Josefin Sans"/>
              <a:buChar char="•"/>
            </a:pPr>
            <a:r>
              <a:rPr b="1" lang="en-US" sz="4599">
                <a:solidFill>
                  <a:srgbClr val="31356E"/>
                </a:solidFill>
                <a:latin typeface="Josefin Sans"/>
                <a:ea typeface="Josefin Sans"/>
                <a:cs typeface="Josefin Sans"/>
                <a:sym typeface="Josefin Sans"/>
              </a:rPr>
              <a:t>Contact US</a:t>
            </a:r>
            <a:endParaRPr b="1" sz="4599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226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None/>
            </a:pPr>
            <a:r>
              <a:t/>
            </a:r>
            <a:endParaRPr b="0" i="0" sz="4499" u="none" cap="none" strike="noStrike">
              <a:solidFill>
                <a:srgbClr val="31356E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6aca2d9a95_2_16"/>
          <p:cNvSpPr txBox="1"/>
          <p:nvPr/>
        </p:nvSpPr>
        <p:spPr>
          <a:xfrm>
            <a:off x="2485247" y="823607"/>
            <a:ext cx="95694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99"/>
              <a:buFont typeface="Arial"/>
              <a:buNone/>
            </a:pPr>
            <a:r>
              <a:rPr b="1" lang="en-US" sz="80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USER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6aca2d9a95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5298" y="2849925"/>
            <a:ext cx="6747950" cy="57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